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8" roundtripDataSignature="AMtx7mh1q6aTxKwwzcfMsXyCoeWKVIVq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customschemas.google.com/relationships/presentationmetadata" Target="meta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eb4f817d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geeb4f817d7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eb4f817d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eeb4f817d7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eb4f817d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eeb4f817d7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eb4f817d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geeb4f817d7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eb4f817d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eeb4f817d7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eb4f817d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eeb4f817d7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eb4f817d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eeb4f817d7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eb4f817d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eeb4f817d7_0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ea10fdd1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eea10fdd1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e6ddd2509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ee6ddd2509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a8d2ce9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ea8d2ce9f8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a8d2ce9f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ea8d2ce9f8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eb4f817d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eeb4f817d7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e6ddd2509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ee6ddd2509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eb4f817d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eeb4f817d7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eb4f817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eeb4f817d7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8726125" y="1028700"/>
            <a:ext cx="9220682" cy="8229600"/>
            <a:chOff x="19671" y="0"/>
            <a:chExt cx="12294242" cy="10972800"/>
          </a:xfrm>
        </p:grpSpPr>
        <p:sp>
          <p:nvSpPr>
            <p:cNvPr id="85" name="Google Shape;85;p1"/>
            <p:cNvSpPr/>
            <p:nvPr/>
          </p:nvSpPr>
          <p:spPr>
            <a:xfrm>
              <a:off x="19671" y="0"/>
              <a:ext cx="8777619" cy="881696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" name="Google Shape;86;p1"/>
            <p:cNvPicPr preferRelativeResize="0"/>
            <p:nvPr/>
          </p:nvPicPr>
          <p:blipFill rotWithShape="1">
            <a:blip r:embed="rId3">
              <a:alphaModFix amt="51000"/>
            </a:blip>
            <a:srcRect b="0" l="0" r="0" t="0"/>
            <a:stretch/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"/>
          <p:cNvGrpSpPr/>
          <p:nvPr/>
        </p:nvGrpSpPr>
        <p:grpSpPr>
          <a:xfrm>
            <a:off x="5340000" y="8692140"/>
            <a:ext cx="825500" cy="825500"/>
            <a:chOff x="0" y="0"/>
            <a:chExt cx="1100667" cy="1100667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100667" cy="1100667"/>
            </a:xfrm>
            <a:custGeom>
              <a:rect b="b" l="l" r="r" t="t"/>
              <a:pathLst>
                <a:path extrusionOk="0"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 rot="-5400000">
              <a:off x="436385" y="452780"/>
              <a:ext cx="290178" cy="195107"/>
            </a:xfrm>
            <a:custGeom>
              <a:rect b="b" l="l" r="r" t="t"/>
              <a:pathLst>
                <a:path extrusionOk="0"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1" name="Google Shape;91;p1"/>
          <p:cNvSpPr txBox="1"/>
          <p:nvPr/>
        </p:nvSpPr>
        <p:spPr>
          <a:xfrm>
            <a:off x="1028700" y="8142790"/>
            <a:ext cx="39693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Tim Kamboja:</a:t>
            </a:r>
            <a:endParaRPr b="1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Azis Rahmanto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Fahmi Ramadhan Putra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Ridho Ardia Rahman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Umi Purnamasari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1028700" y="992975"/>
            <a:ext cx="7539209" cy="5884900"/>
            <a:chOff x="0" y="-47633"/>
            <a:chExt cx="9132900" cy="7846533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1313500"/>
              <a:ext cx="9132900" cy="64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00"/>
                <a:buFont typeface="Arial"/>
                <a:buNone/>
              </a:pPr>
              <a:r>
                <a:rPr lang="en-US" sz="7900">
                  <a:solidFill>
                    <a:srgbClr val="FF0000"/>
                  </a:solidFill>
                </a:rPr>
                <a:t>Stage 3</a:t>
              </a:r>
              <a:r>
                <a:rPr b="0" i="0" lang="en-US" sz="7900" u="none" cap="none" strike="noStrike">
                  <a:solidFill>
                    <a:srgbClr val="F36825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7900" u="none" cap="none" strike="noStrike">
                <a:solidFill>
                  <a:srgbClr val="F36825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00"/>
                <a:buFont typeface="Arial"/>
                <a:buNone/>
              </a:pPr>
              <a:r>
                <a:rPr lang="en-US" sz="7900">
                  <a:solidFill>
                    <a:srgbClr val="0E2C4B"/>
                  </a:solidFill>
                </a:rPr>
                <a:t>Exploratory Data Analysis and Visualization</a:t>
              </a:r>
              <a:endParaRPr b="0" i="0" sz="7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-47633"/>
              <a:ext cx="7785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182100" y="114450"/>
            <a:ext cx="817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E2C4B"/>
                </a:solidFill>
              </a:rPr>
              <a:t>Analisis Churn dalam Pemasaran</a:t>
            </a:r>
            <a:endParaRPr b="1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geeb4f817d7_0_69"/>
          <p:cNvGrpSpPr/>
          <p:nvPr/>
        </p:nvGrpSpPr>
        <p:grpSpPr>
          <a:xfrm>
            <a:off x="609600" y="646937"/>
            <a:ext cx="15499800" cy="1919527"/>
            <a:chOff x="-1168400" y="-509017"/>
            <a:chExt cx="20666400" cy="2559370"/>
          </a:xfrm>
        </p:grpSpPr>
        <p:sp>
          <p:nvSpPr>
            <p:cNvPr id="225" name="Google Shape;225;geeb4f817d7_0_69"/>
            <p:cNvSpPr txBox="1"/>
            <p:nvPr/>
          </p:nvSpPr>
          <p:spPr>
            <a:xfrm>
              <a:off x="-1168400" y="-509017"/>
              <a:ext cx="20666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4800">
                  <a:solidFill>
                    <a:srgbClr val="0E2C4B"/>
                  </a:solidFill>
                </a:rPr>
                <a:t>Tenure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eeb4f817d7_0_69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geeb4f817d7_0_69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geeb4f817d7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eeb4f817d7_0_69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geeb4f817d7_0_69"/>
          <p:cNvSpPr txBox="1"/>
          <p:nvPr/>
        </p:nvSpPr>
        <p:spPr>
          <a:xfrm>
            <a:off x="12231400" y="2196825"/>
            <a:ext cx="590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Secara umum data tersebar merata di masa berlanggan 0 - 10 tahun. tidak ditemukan outlier.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geeb4f817d7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50" y="1448125"/>
            <a:ext cx="6200114" cy="4065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geeb4f817d7_0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375" y="1448125"/>
            <a:ext cx="5475937" cy="4065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geeb4f817d7_0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850" y="5609975"/>
            <a:ext cx="8944924" cy="455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geeb4f817d7_0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03975" y="5609980"/>
            <a:ext cx="8768756" cy="455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geeb4f817d7_0_88"/>
          <p:cNvGrpSpPr/>
          <p:nvPr/>
        </p:nvGrpSpPr>
        <p:grpSpPr>
          <a:xfrm>
            <a:off x="609600" y="646937"/>
            <a:ext cx="15499800" cy="1919527"/>
            <a:chOff x="-1168400" y="-509017"/>
            <a:chExt cx="20666400" cy="2559370"/>
          </a:xfrm>
        </p:grpSpPr>
        <p:sp>
          <p:nvSpPr>
            <p:cNvPr id="240" name="Google Shape;240;geeb4f817d7_0_88"/>
            <p:cNvSpPr txBox="1"/>
            <p:nvPr/>
          </p:nvSpPr>
          <p:spPr>
            <a:xfrm>
              <a:off x="-1168400" y="-509017"/>
              <a:ext cx="20666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4800">
                  <a:solidFill>
                    <a:srgbClr val="0E2C4B"/>
                  </a:solidFill>
                </a:rPr>
                <a:t>Balance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eeb4f817d7_0_88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geeb4f817d7_0_88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eeb4f817d7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eeb4f817d7_0_88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geeb4f817d7_0_88"/>
          <p:cNvSpPr txBox="1"/>
          <p:nvPr/>
        </p:nvSpPr>
        <p:spPr>
          <a:xfrm>
            <a:off x="11964125" y="2077350"/>
            <a:ext cx="6108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Pelanggan paling banyak tidak memiliki tabungan (</a:t>
            </a:r>
            <a:r>
              <a:rPr i="1" lang="en-US" sz="2300">
                <a:latin typeface="Roboto"/>
                <a:ea typeface="Roboto"/>
                <a:cs typeface="Roboto"/>
                <a:sym typeface="Roboto"/>
              </a:rPr>
              <a:t>balance</a:t>
            </a: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 = 0), lalu tersebar di rentang jumlah tabungan 100.000 sampai 150.000.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geeb4f817d7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50" y="1531700"/>
            <a:ext cx="6030200" cy="3974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geeb4f817d7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9250" y="1531700"/>
            <a:ext cx="5349201" cy="3974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geeb4f817d7_0_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850" y="5582650"/>
            <a:ext cx="9046925" cy="4582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geeb4f817d7_0_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43175" y="5582650"/>
            <a:ext cx="8776899" cy="4582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geeb4f817d7_0_107"/>
          <p:cNvGrpSpPr/>
          <p:nvPr/>
        </p:nvGrpSpPr>
        <p:grpSpPr>
          <a:xfrm>
            <a:off x="609600" y="646937"/>
            <a:ext cx="15499800" cy="1919527"/>
            <a:chOff x="-1168400" y="-509017"/>
            <a:chExt cx="20666400" cy="2559370"/>
          </a:xfrm>
        </p:grpSpPr>
        <p:sp>
          <p:nvSpPr>
            <p:cNvPr id="255" name="Google Shape;255;geeb4f817d7_0_107"/>
            <p:cNvSpPr txBox="1"/>
            <p:nvPr/>
          </p:nvSpPr>
          <p:spPr>
            <a:xfrm>
              <a:off x="-1168400" y="-509017"/>
              <a:ext cx="20666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4800">
                  <a:solidFill>
                    <a:srgbClr val="0E2C4B"/>
                  </a:solidFill>
                </a:rPr>
                <a:t>NumOfProducts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geeb4f817d7_0_107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geeb4f817d7_0_107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eeb4f817d7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eeb4f817d7_0_107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geeb4f817d7_0_107"/>
          <p:cNvSpPr txBox="1"/>
          <p:nvPr/>
        </p:nvSpPr>
        <p:spPr>
          <a:xfrm>
            <a:off x="12309100" y="2195225"/>
            <a:ext cx="50289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Pelanggan paling banyak memiliki 1 atau 2 produk. Terdapat data outlier yaitu pelanggan yang memiliki 4 produk langganan.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geeb4f817d7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25" y="1437975"/>
            <a:ext cx="6101900" cy="4013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geeb4f817d7_0_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4625" y="1437975"/>
            <a:ext cx="5439600" cy="4013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geeb4f817d7_0_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8325" y="5527600"/>
            <a:ext cx="8690141" cy="4520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geeb4f817d7_0_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25" y="5527600"/>
            <a:ext cx="9006249" cy="4520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geeb4f817d7_0_126"/>
          <p:cNvGrpSpPr/>
          <p:nvPr/>
        </p:nvGrpSpPr>
        <p:grpSpPr>
          <a:xfrm>
            <a:off x="609600" y="646937"/>
            <a:ext cx="15499800" cy="1919527"/>
            <a:chOff x="-1168400" y="-509017"/>
            <a:chExt cx="20666400" cy="2559370"/>
          </a:xfrm>
        </p:grpSpPr>
        <p:sp>
          <p:nvSpPr>
            <p:cNvPr id="270" name="Google Shape;270;geeb4f817d7_0_126"/>
            <p:cNvSpPr txBox="1"/>
            <p:nvPr/>
          </p:nvSpPr>
          <p:spPr>
            <a:xfrm>
              <a:off x="-1168400" y="-509017"/>
              <a:ext cx="20666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4800">
                  <a:solidFill>
                    <a:srgbClr val="0E2C4B"/>
                  </a:solidFill>
                </a:rPr>
                <a:t>HasCrCard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eeb4f817d7_0_126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geeb4f817d7_0_126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eeb4f817d7_0_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eeb4f817d7_0_126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geeb4f817d7_0_126"/>
          <p:cNvSpPr txBox="1"/>
          <p:nvPr/>
        </p:nvSpPr>
        <p:spPr>
          <a:xfrm>
            <a:off x="12210075" y="2076000"/>
            <a:ext cx="53745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Sekitar 7000 pelanggan memiliki kartu kredit, sisanya hampir 3000 pelanggan tidak memiliki kartu kredit.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geeb4f817d7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25" y="1437975"/>
            <a:ext cx="6101275" cy="4009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geeb4f817d7_0_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400" y="1437975"/>
            <a:ext cx="5374626" cy="4009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8" name="Google Shape;278;geeb4f817d7_0_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47425" y="5523225"/>
            <a:ext cx="8499699" cy="435679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geeb4f817d7_0_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925" y="5523225"/>
            <a:ext cx="8668318" cy="435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geeb4f817d7_0_145"/>
          <p:cNvGrpSpPr/>
          <p:nvPr/>
        </p:nvGrpSpPr>
        <p:grpSpPr>
          <a:xfrm>
            <a:off x="609600" y="646937"/>
            <a:ext cx="15499800" cy="1919527"/>
            <a:chOff x="-1168400" y="-509017"/>
            <a:chExt cx="20666400" cy="2559370"/>
          </a:xfrm>
        </p:grpSpPr>
        <p:sp>
          <p:nvSpPr>
            <p:cNvPr id="285" name="Google Shape;285;geeb4f817d7_0_145"/>
            <p:cNvSpPr txBox="1"/>
            <p:nvPr/>
          </p:nvSpPr>
          <p:spPr>
            <a:xfrm>
              <a:off x="-1168400" y="-509017"/>
              <a:ext cx="20666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4800">
                  <a:solidFill>
                    <a:srgbClr val="0E2C4B"/>
                  </a:solidFill>
                </a:rPr>
                <a:t>IsActiveMember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eeb4f817d7_0_145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geeb4f817d7_0_145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geeb4f817d7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eeb4f817d7_0_145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geeb4f817d7_0_145"/>
          <p:cNvSpPr txBox="1"/>
          <p:nvPr/>
        </p:nvSpPr>
        <p:spPr>
          <a:xfrm>
            <a:off x="12171825" y="2077350"/>
            <a:ext cx="58533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Data menunjukkan bahwa pelanggan aktif sedikit lebih banyak dibandingkan pelanggan tidak aktif, namun sebarannya cukup merata.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geeb4f817d7_0_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50" y="1400525"/>
            <a:ext cx="6160726" cy="4056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geeb4f817d7_0_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325" y="1400525"/>
            <a:ext cx="5476862" cy="4056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geeb4f817d7_0_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3525" y="5591450"/>
            <a:ext cx="8745658" cy="4555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geeb4f817d7_0_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950" y="5591447"/>
            <a:ext cx="9016375" cy="4555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geeb4f817d7_0_164"/>
          <p:cNvGrpSpPr/>
          <p:nvPr/>
        </p:nvGrpSpPr>
        <p:grpSpPr>
          <a:xfrm>
            <a:off x="609600" y="646937"/>
            <a:ext cx="15499800" cy="1919527"/>
            <a:chOff x="-1168400" y="-509017"/>
            <a:chExt cx="20666400" cy="2559370"/>
          </a:xfrm>
        </p:grpSpPr>
        <p:sp>
          <p:nvSpPr>
            <p:cNvPr id="300" name="Google Shape;300;geeb4f817d7_0_164"/>
            <p:cNvSpPr txBox="1"/>
            <p:nvPr/>
          </p:nvSpPr>
          <p:spPr>
            <a:xfrm>
              <a:off x="-1168400" y="-509017"/>
              <a:ext cx="20666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4800">
                  <a:solidFill>
                    <a:srgbClr val="0E2C4B"/>
                  </a:solidFill>
                </a:rPr>
                <a:t>EstimatedSalary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eeb4f817d7_0_164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geeb4f817d7_0_164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geeb4f817d7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eeb4f817d7_0_164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geeb4f817d7_0_164"/>
          <p:cNvSpPr txBox="1"/>
          <p:nvPr/>
        </p:nvSpPr>
        <p:spPr>
          <a:xfrm>
            <a:off x="12118225" y="2288550"/>
            <a:ext cx="58725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Sebaran data estimasi gaji cukup merata di rentang 0 sampai 200.000.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geeb4f817d7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50" y="1400525"/>
            <a:ext cx="6057425" cy="408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geeb4f817d7_0_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400" y="1400525"/>
            <a:ext cx="5466146" cy="4080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geeb4f817d7_0_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0350" y="5584275"/>
            <a:ext cx="8619648" cy="450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geeb4f817d7_0_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050" y="5584280"/>
            <a:ext cx="8873499" cy="450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geeb4f817d7_0_185"/>
          <p:cNvGrpSpPr/>
          <p:nvPr/>
        </p:nvGrpSpPr>
        <p:grpSpPr>
          <a:xfrm>
            <a:off x="609600" y="646937"/>
            <a:ext cx="15499800" cy="1919527"/>
            <a:chOff x="-1168400" y="-509017"/>
            <a:chExt cx="20666400" cy="2559370"/>
          </a:xfrm>
        </p:grpSpPr>
        <p:sp>
          <p:nvSpPr>
            <p:cNvPr id="315" name="Google Shape;315;geeb4f817d7_0_185"/>
            <p:cNvSpPr txBox="1"/>
            <p:nvPr/>
          </p:nvSpPr>
          <p:spPr>
            <a:xfrm>
              <a:off x="-1168400" y="-509017"/>
              <a:ext cx="20666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4800">
                  <a:solidFill>
                    <a:srgbClr val="0E2C4B"/>
                  </a:solidFill>
                </a:rPr>
                <a:t>Gender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eeb4f817d7_0_185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geeb4f817d7_0_185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eeb4f817d7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eeb4f817d7_0_185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geeb4f817d7_0_185"/>
          <p:cNvSpPr txBox="1"/>
          <p:nvPr/>
        </p:nvSpPr>
        <p:spPr>
          <a:xfrm>
            <a:off x="7158225" y="2956050"/>
            <a:ext cx="80076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Pelanggan laki-laki lebih banyak dibanding pelanggan perempuan.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1" name="Google Shape;321;geeb4f817d7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50" y="1364300"/>
            <a:ext cx="6310000" cy="4167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geeb4f817d7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08500" y="5608450"/>
            <a:ext cx="8574499" cy="446516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3" name="Google Shape;323;geeb4f817d7_0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050" y="5608450"/>
            <a:ext cx="8872971" cy="4465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geeb4f817d7_0_203"/>
          <p:cNvGrpSpPr/>
          <p:nvPr/>
        </p:nvGrpSpPr>
        <p:grpSpPr>
          <a:xfrm>
            <a:off x="609600" y="646937"/>
            <a:ext cx="15499800" cy="1919527"/>
            <a:chOff x="-1168400" y="-509017"/>
            <a:chExt cx="20666400" cy="2559370"/>
          </a:xfrm>
        </p:grpSpPr>
        <p:sp>
          <p:nvSpPr>
            <p:cNvPr id="329" name="Google Shape;329;geeb4f817d7_0_203"/>
            <p:cNvSpPr txBox="1"/>
            <p:nvPr/>
          </p:nvSpPr>
          <p:spPr>
            <a:xfrm>
              <a:off x="-1168400" y="-509017"/>
              <a:ext cx="20666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4800">
                  <a:solidFill>
                    <a:srgbClr val="0E2C4B"/>
                  </a:solidFill>
                </a:rPr>
                <a:t>Geography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eeb4f817d7_0_203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geeb4f817d7_0_203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geeb4f817d7_0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eeb4f817d7_0_203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geeb4f817d7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50" y="1514200"/>
            <a:ext cx="5954000" cy="3969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geeb4f817d7_0_203"/>
          <p:cNvSpPr txBox="1"/>
          <p:nvPr/>
        </p:nvSpPr>
        <p:spPr>
          <a:xfrm>
            <a:off x="6835675" y="2288550"/>
            <a:ext cx="80076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Perancis memiliki pelanggan lebih banyak dibanding Spanyol dan Jerman.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6" name="Google Shape;336;geeb4f817d7_0_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0500" y="5605175"/>
            <a:ext cx="8266429" cy="4260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" name="Google Shape;337;geeb4f817d7_0_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050" y="5605181"/>
            <a:ext cx="8335250" cy="4260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eea10fdd18_2_0"/>
          <p:cNvPicPr preferRelativeResize="0"/>
          <p:nvPr/>
        </p:nvPicPr>
        <p:blipFill rotWithShape="1">
          <a:blip r:embed="rId3">
            <a:alphaModFix amt="22000"/>
          </a:blip>
          <a:srcRect b="0" l="0" r="0" t="0"/>
          <a:stretch/>
        </p:blipFill>
        <p:spPr>
          <a:xfrm>
            <a:off x="13971016" y="7410359"/>
            <a:ext cx="3288283" cy="114130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eea10fdd18_2_0"/>
          <p:cNvSpPr/>
          <p:nvPr/>
        </p:nvSpPr>
        <p:spPr>
          <a:xfrm>
            <a:off x="3063954" y="2122975"/>
            <a:ext cx="12160092" cy="6041050"/>
          </a:xfrm>
          <a:custGeom>
            <a:rect b="b" l="l" r="r" t="t"/>
            <a:pathLst>
              <a:path extrusionOk="0" h="4832840" w="9728074">
                <a:moveTo>
                  <a:pt x="9603614" y="4832840"/>
                </a:moveTo>
                <a:lnTo>
                  <a:pt x="124460" y="4832840"/>
                </a:lnTo>
                <a:cubicBezTo>
                  <a:pt x="55880" y="4832840"/>
                  <a:pt x="0" y="4776960"/>
                  <a:pt x="0" y="47083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9603614" y="0"/>
                </a:lnTo>
                <a:cubicBezTo>
                  <a:pt x="9672194" y="0"/>
                  <a:pt x="9728074" y="55880"/>
                  <a:pt x="9728074" y="124460"/>
                </a:cubicBezTo>
                <a:lnTo>
                  <a:pt x="9728074" y="4708380"/>
                </a:lnTo>
                <a:cubicBezTo>
                  <a:pt x="9728074" y="4776960"/>
                  <a:pt x="9672194" y="4832840"/>
                  <a:pt x="9603614" y="4832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geea10fdd18_2_0"/>
          <p:cNvGrpSpPr/>
          <p:nvPr/>
        </p:nvGrpSpPr>
        <p:grpSpPr>
          <a:xfrm>
            <a:off x="4908869" y="3556226"/>
            <a:ext cx="8470400" cy="1978864"/>
            <a:chOff x="0" y="0"/>
            <a:chExt cx="11293867" cy="2638485"/>
          </a:xfrm>
        </p:grpSpPr>
        <p:sp>
          <p:nvSpPr>
            <p:cNvPr id="345" name="Google Shape;345;geea10fdd18_2_0"/>
            <p:cNvSpPr txBox="1"/>
            <p:nvPr/>
          </p:nvSpPr>
          <p:spPr>
            <a:xfrm>
              <a:off x="0" y="0"/>
              <a:ext cx="112938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0">
                  <a:solidFill>
                    <a:srgbClr val="0E2C4B"/>
                  </a:solidFill>
                </a:rPr>
                <a:t>Terima</a:t>
              </a:r>
              <a:r>
                <a:rPr b="0" i="0" lang="en-US" sz="70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7000">
                  <a:solidFill>
                    <a:srgbClr val="F36825"/>
                  </a:solidFill>
                </a:rPr>
                <a:t>Kasih</a:t>
              </a:r>
              <a:endParaRPr/>
            </a:p>
          </p:txBody>
        </p:sp>
        <p:sp>
          <p:nvSpPr>
            <p:cNvPr id="346" name="Google Shape;346;geea10fdd18_2_0"/>
            <p:cNvSpPr txBox="1"/>
            <p:nvPr/>
          </p:nvSpPr>
          <p:spPr>
            <a:xfrm>
              <a:off x="67" y="2145885"/>
              <a:ext cx="11293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Send it to us! We hope you learned something new.</a:t>
              </a:r>
              <a:endParaRPr/>
            </a:p>
          </p:txBody>
        </p:sp>
      </p:grpSp>
      <p:pic>
        <p:nvPicPr>
          <p:cNvPr id="347" name="Google Shape;347;geea10fdd18_2_0"/>
          <p:cNvPicPr preferRelativeResize="0"/>
          <p:nvPr/>
        </p:nvPicPr>
        <p:blipFill rotWithShape="1">
          <a:blip r:embed="rId3">
            <a:alphaModFix amt="22000"/>
          </a:blip>
          <a:srcRect b="0" l="0" r="0" t="0"/>
          <a:stretch/>
        </p:blipFill>
        <p:spPr>
          <a:xfrm>
            <a:off x="2470041" y="2784527"/>
            <a:ext cx="2223382" cy="77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eea10fdd18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51902">
            <a:off x="2297276" y="1924267"/>
            <a:ext cx="2945311" cy="114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eea10fdd18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7650" y="5367375"/>
            <a:ext cx="3939099" cy="292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8577180" y="236488"/>
            <a:ext cx="9381150" cy="9814023"/>
          </a:xfrm>
          <a:custGeom>
            <a:rect b="b" l="l" r="r" t="t"/>
            <a:pathLst>
              <a:path extrusionOk="0" h="7851218" w="7504919">
                <a:moveTo>
                  <a:pt x="7380458" y="7851218"/>
                </a:moveTo>
                <a:lnTo>
                  <a:pt x="124460" y="7851218"/>
                </a:lnTo>
                <a:cubicBezTo>
                  <a:pt x="55880" y="7851218"/>
                  <a:pt x="0" y="7795338"/>
                  <a:pt x="0" y="772675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7380459" y="0"/>
                </a:lnTo>
                <a:cubicBezTo>
                  <a:pt x="7449038" y="0"/>
                  <a:pt x="7504919" y="55880"/>
                  <a:pt x="7504919" y="124460"/>
                </a:cubicBezTo>
                <a:lnTo>
                  <a:pt x="7504919" y="7726759"/>
                </a:lnTo>
                <a:cubicBezTo>
                  <a:pt x="7504919" y="7795339"/>
                  <a:pt x="7449038" y="7851218"/>
                  <a:pt x="7380459" y="78512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9619273" y="1465850"/>
            <a:ext cx="7642002" cy="7137044"/>
            <a:chOff x="0" y="-47617"/>
            <a:chExt cx="10189336" cy="9516059"/>
          </a:xfrm>
        </p:grpSpPr>
        <p:cxnSp>
          <p:nvCxnSpPr>
            <p:cNvPr id="103" name="Google Shape;103;p2"/>
            <p:cNvCxnSpPr/>
            <p:nvPr/>
          </p:nvCxnSpPr>
          <p:spPr>
            <a:xfrm>
              <a:off x="2532" y="1113649"/>
              <a:ext cx="10184170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2"/>
            <p:cNvCxnSpPr/>
            <p:nvPr/>
          </p:nvCxnSpPr>
          <p:spPr>
            <a:xfrm>
              <a:off x="2532" y="2959382"/>
              <a:ext cx="10184170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2"/>
            <p:cNvCxnSpPr/>
            <p:nvPr/>
          </p:nvCxnSpPr>
          <p:spPr>
            <a:xfrm>
              <a:off x="2532" y="4805116"/>
              <a:ext cx="10184170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2"/>
            <p:cNvCxnSpPr/>
            <p:nvPr/>
          </p:nvCxnSpPr>
          <p:spPr>
            <a:xfrm>
              <a:off x="0" y="6650849"/>
              <a:ext cx="10186702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2"/>
            <p:cNvCxnSpPr/>
            <p:nvPr/>
          </p:nvCxnSpPr>
          <p:spPr>
            <a:xfrm>
              <a:off x="308" y="8496582"/>
              <a:ext cx="10186394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8" name="Google Shape;108;p2"/>
            <p:cNvSpPr txBox="1"/>
            <p:nvPr/>
          </p:nvSpPr>
          <p:spPr>
            <a:xfrm>
              <a:off x="2537" y="-47617"/>
              <a:ext cx="9857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2536" y="1798114"/>
              <a:ext cx="9147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2536" y="3643849"/>
              <a:ext cx="10186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1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2532" y="5489575"/>
              <a:ext cx="9147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2532" y="7335308"/>
              <a:ext cx="9147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1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2532" y="9181042"/>
              <a:ext cx="91476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1028700" y="1249500"/>
            <a:ext cx="6173100" cy="2604635"/>
            <a:chOff x="0" y="0"/>
            <a:chExt cx="8230800" cy="4497730"/>
          </a:xfrm>
        </p:grpSpPr>
        <p:sp>
          <p:nvSpPr>
            <p:cNvPr id="115" name="Google Shape;115;p2"/>
            <p:cNvSpPr/>
            <p:nvPr/>
          </p:nvSpPr>
          <p:spPr>
            <a:xfrm>
              <a:off x="0" y="3397063"/>
              <a:ext cx="6702580" cy="1100667"/>
            </a:xfrm>
            <a:custGeom>
              <a:rect b="b" l="l" r="r" t="t"/>
              <a:pathLst>
                <a:path extrusionOk="0" h="660400" w="4021548">
                  <a:moveTo>
                    <a:pt x="389708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97088" y="0"/>
                  </a:lnTo>
                  <a:cubicBezTo>
                    <a:pt x="3965668" y="0"/>
                    <a:pt x="4021548" y="55880"/>
                    <a:pt x="4021548" y="124460"/>
                  </a:cubicBezTo>
                  <a:lnTo>
                    <a:pt x="4021548" y="535940"/>
                  </a:lnTo>
                  <a:cubicBezTo>
                    <a:pt x="4021548" y="604520"/>
                    <a:pt x="3965668" y="660400"/>
                    <a:pt x="3897088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0" y="0"/>
              <a:ext cx="8230800" cy="255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r>
                <a:rPr b="0" i="0" lang="en-US" sz="96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Daftar Isi</a:t>
              </a:r>
              <a:endPara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693230" y="3632366"/>
              <a:ext cx="5587800" cy="74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Poin-poin Diskusi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" name="Google Shape;1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650" y="8131000"/>
            <a:ext cx="2431426" cy="1803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" name="Google Shape;119;p2"/>
          <p:cNvGrpSpPr/>
          <p:nvPr/>
        </p:nvGrpSpPr>
        <p:grpSpPr>
          <a:xfrm>
            <a:off x="9619273" y="1465850"/>
            <a:ext cx="7642002" cy="7167870"/>
            <a:chOff x="0" y="-47617"/>
            <a:chExt cx="10189336" cy="9557160"/>
          </a:xfrm>
        </p:grpSpPr>
        <p:cxnSp>
          <p:nvCxnSpPr>
            <p:cNvPr id="120" name="Google Shape;120;p2"/>
            <p:cNvCxnSpPr/>
            <p:nvPr/>
          </p:nvCxnSpPr>
          <p:spPr>
            <a:xfrm>
              <a:off x="2532" y="1113649"/>
              <a:ext cx="10184100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2"/>
            <p:cNvCxnSpPr/>
            <p:nvPr/>
          </p:nvCxnSpPr>
          <p:spPr>
            <a:xfrm>
              <a:off x="2532" y="2959382"/>
              <a:ext cx="10184100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2"/>
            <p:cNvCxnSpPr/>
            <p:nvPr/>
          </p:nvCxnSpPr>
          <p:spPr>
            <a:xfrm>
              <a:off x="2532" y="4805116"/>
              <a:ext cx="10184100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" name="Google Shape;123;p2"/>
            <p:cNvCxnSpPr/>
            <p:nvPr/>
          </p:nvCxnSpPr>
          <p:spPr>
            <a:xfrm>
              <a:off x="0" y="6650849"/>
              <a:ext cx="10186800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2"/>
            <p:cNvCxnSpPr/>
            <p:nvPr/>
          </p:nvCxnSpPr>
          <p:spPr>
            <a:xfrm>
              <a:off x="308" y="8496582"/>
              <a:ext cx="10186500" cy="0"/>
            </a:xfrm>
            <a:prstGeom prst="straightConnector1">
              <a:avLst/>
            </a:prstGeom>
            <a:noFill/>
            <a:ln cap="rnd" cmpd="sng" w="101600">
              <a:solidFill>
                <a:srgbClr val="F2F3F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" name="Google Shape;125;p2"/>
            <p:cNvSpPr txBox="1"/>
            <p:nvPr/>
          </p:nvSpPr>
          <p:spPr>
            <a:xfrm>
              <a:off x="2537" y="-47617"/>
              <a:ext cx="98574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0E2C4B"/>
                  </a:solidFill>
                </a:rPr>
                <a:t>Check for Missing Value</a:t>
              </a:r>
              <a:endParaRPr b="1" i="1" sz="1600"/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2536" y="1798114"/>
              <a:ext cx="9147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0E2C4B"/>
                  </a:solidFill>
                </a:rPr>
                <a:t>Descriptive </a:t>
              </a:r>
              <a:r>
                <a:rPr b="1" lang="en-US" sz="2600">
                  <a:solidFill>
                    <a:srgbClr val="0E2C4B"/>
                  </a:solidFill>
                </a:rPr>
                <a:t>Statistic </a:t>
              </a:r>
              <a:endParaRPr b="1" sz="1600"/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2536" y="3643849"/>
              <a:ext cx="10186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en-US" sz="2600">
                  <a:solidFill>
                    <a:srgbClr val="0E2C4B"/>
                  </a:solidFill>
                </a:rPr>
                <a:t>Correlation</a:t>
              </a:r>
              <a:endParaRPr b="1" sz="2600">
                <a:solidFill>
                  <a:srgbClr val="0E2C4B"/>
                </a:solidFill>
              </a:endParaRPr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2532" y="5489575"/>
              <a:ext cx="91476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600">
                  <a:solidFill>
                    <a:srgbClr val="0E2C4B"/>
                  </a:solidFill>
                </a:rPr>
                <a:t>Distribution</a:t>
              </a:r>
              <a:endParaRPr b="1" sz="2600">
                <a:solidFill>
                  <a:srgbClr val="0E2C4B"/>
                </a:solidFill>
              </a:endParaRPr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2532" y="9181042"/>
              <a:ext cx="9147600" cy="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sz="1600"/>
            </a:p>
          </p:txBody>
        </p:sp>
      </p:grpSp>
      <p:sp>
        <p:nvSpPr>
          <p:cNvPr id="130" name="Google Shape;130;p2"/>
          <p:cNvSpPr txBox="1"/>
          <p:nvPr/>
        </p:nvSpPr>
        <p:spPr>
          <a:xfrm>
            <a:off x="9620225" y="6939550"/>
            <a:ext cx="76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600">
                <a:solidFill>
                  <a:srgbClr val="0E2C4B"/>
                </a:solidFill>
              </a:rPr>
              <a:t>Comparison</a:t>
            </a:r>
            <a:endParaRPr b="1" sz="2600">
              <a:solidFill>
                <a:srgbClr val="0E2C4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e6ddd2509_0_137"/>
          <p:cNvSpPr txBox="1"/>
          <p:nvPr/>
        </p:nvSpPr>
        <p:spPr>
          <a:xfrm>
            <a:off x="1028700" y="2680350"/>
            <a:ext cx="76518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Dengan menggunakan fungsi </a:t>
            </a:r>
            <a:r>
              <a:rPr b="1" lang="en-US" sz="2400"/>
              <a:t>.info()</a:t>
            </a:r>
            <a:r>
              <a:rPr lang="en-US" sz="2400"/>
              <a:t>, akan diketahui gambaran data yang diteliti. Dari hasil di samping terlihat semua kolom berisi </a:t>
            </a:r>
            <a:r>
              <a:rPr b="1" lang="en-US" sz="2400"/>
              <a:t>10000 non-null data</a:t>
            </a:r>
            <a:r>
              <a:rPr lang="en-US" sz="2400"/>
              <a:t> yang mana dapat diartikan tidak ada data kosong atau </a:t>
            </a:r>
            <a:r>
              <a:rPr b="1" i="1" lang="en-US" sz="2400"/>
              <a:t>no missing value</a:t>
            </a:r>
            <a:r>
              <a:rPr lang="en-US" sz="2400"/>
              <a:t>, sehingga tidak perlu dilakukan </a:t>
            </a:r>
            <a:r>
              <a:rPr i="1" lang="en-US" sz="2400"/>
              <a:t>handling missing value</a:t>
            </a:r>
            <a:r>
              <a:rPr lang="en-US" sz="2400"/>
              <a:t>.</a:t>
            </a:r>
            <a:endParaRPr sz="2400"/>
          </a:p>
        </p:txBody>
      </p:sp>
      <p:grpSp>
        <p:nvGrpSpPr>
          <p:cNvPr id="136" name="Google Shape;136;gee6ddd2509_0_137"/>
          <p:cNvGrpSpPr/>
          <p:nvPr/>
        </p:nvGrpSpPr>
        <p:grpSpPr>
          <a:xfrm>
            <a:off x="1028700" y="1028700"/>
            <a:ext cx="15499800" cy="1537765"/>
            <a:chOff x="0" y="0"/>
            <a:chExt cx="20666400" cy="2050353"/>
          </a:xfrm>
        </p:grpSpPr>
        <p:sp>
          <p:nvSpPr>
            <p:cNvPr id="137" name="Google Shape;137;gee6ddd2509_0_137"/>
            <p:cNvSpPr txBox="1"/>
            <p:nvPr/>
          </p:nvSpPr>
          <p:spPr>
            <a:xfrm>
              <a:off x="0" y="0"/>
              <a:ext cx="206664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7000">
                  <a:solidFill>
                    <a:srgbClr val="0E2C4B"/>
                  </a:solidFill>
                </a:rPr>
                <a:t>Check for Missing Value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ee6ddd2509_0_137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gee6ddd2509_0_137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ee6ddd2509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ee6ddd2509_0_137"/>
          <p:cNvSpPr txBox="1"/>
          <p:nvPr/>
        </p:nvSpPr>
        <p:spPr>
          <a:xfrm>
            <a:off x="10448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gee6ddd2509_0_137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gee6ddd2509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7000" y="2566475"/>
            <a:ext cx="8248825" cy="74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a8d2ce9f8_0_17"/>
          <p:cNvSpPr txBox="1"/>
          <p:nvPr/>
        </p:nvSpPr>
        <p:spPr>
          <a:xfrm>
            <a:off x="1028700" y="2680350"/>
            <a:ext cx="76518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Statistika deskriptif dilakukan dengan menggunakan fungsi </a:t>
            </a:r>
            <a:r>
              <a:rPr b="1" lang="en-US" sz="2400"/>
              <a:t>.describe()</a:t>
            </a:r>
            <a:r>
              <a:rPr lang="en-US" sz="2400"/>
              <a:t>. Disini akan ditampilkan </a:t>
            </a:r>
            <a:r>
              <a:rPr b="1" lang="en-US" sz="2400"/>
              <a:t>rata-rata</a:t>
            </a:r>
            <a:r>
              <a:rPr lang="en-US" sz="2400"/>
              <a:t>, </a:t>
            </a:r>
            <a:r>
              <a:rPr b="1" lang="en-US" sz="2400"/>
              <a:t>minimum</a:t>
            </a:r>
            <a:r>
              <a:rPr lang="en-US" sz="2400"/>
              <a:t>, dan </a:t>
            </a:r>
            <a:r>
              <a:rPr b="1" lang="en-US" sz="2400"/>
              <a:t>maksimum</a:t>
            </a:r>
            <a:r>
              <a:rPr lang="en-US" sz="2400"/>
              <a:t> tiap kolom yang bertipe data numerik. Berikut beberapa kesimpulan dari statistika deskriptif.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Umur</a:t>
            </a:r>
            <a:r>
              <a:rPr lang="en-US" sz="2400"/>
              <a:t> pelanggan </a:t>
            </a:r>
            <a:r>
              <a:rPr b="1" lang="en-US" sz="2400"/>
              <a:t>rata-rata 39 tahun</a:t>
            </a:r>
            <a:r>
              <a:rPr lang="en-US" sz="2400"/>
              <a:t> dengan </a:t>
            </a:r>
            <a:r>
              <a:rPr b="1" lang="en-US" sz="2400"/>
              <a:t>usia termuda 18 tahun</a:t>
            </a:r>
            <a:r>
              <a:rPr lang="en-US" sz="2400"/>
              <a:t> dan </a:t>
            </a:r>
            <a:r>
              <a:rPr b="1" lang="en-US" sz="2400"/>
              <a:t>tertua 92 tahun</a:t>
            </a:r>
            <a:r>
              <a:rPr lang="en-US" sz="2400"/>
              <a:t>.</a:t>
            </a:r>
            <a:endParaRPr sz="2400"/>
          </a:p>
        </p:txBody>
      </p:sp>
      <p:grpSp>
        <p:nvGrpSpPr>
          <p:cNvPr id="149" name="Google Shape;149;gea8d2ce9f8_0_17"/>
          <p:cNvGrpSpPr/>
          <p:nvPr/>
        </p:nvGrpSpPr>
        <p:grpSpPr>
          <a:xfrm>
            <a:off x="1028700" y="1028700"/>
            <a:ext cx="15499800" cy="1537765"/>
            <a:chOff x="0" y="0"/>
            <a:chExt cx="20666400" cy="2050353"/>
          </a:xfrm>
        </p:grpSpPr>
        <p:sp>
          <p:nvSpPr>
            <p:cNvPr id="150" name="Google Shape;150;gea8d2ce9f8_0_17"/>
            <p:cNvSpPr txBox="1"/>
            <p:nvPr/>
          </p:nvSpPr>
          <p:spPr>
            <a:xfrm>
              <a:off x="0" y="0"/>
              <a:ext cx="206664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7000">
                  <a:solidFill>
                    <a:srgbClr val="0E2C4B"/>
                  </a:solidFill>
                </a:rPr>
                <a:t>Descriptive Statistic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ea8d2ce9f8_0_17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gea8d2ce9f8_0_17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ea8d2ce9f8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ea8d2ce9f8_0_17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gea8d2ce9f8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13" y="7413927"/>
            <a:ext cx="17215574" cy="202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ea8d2ce9f8_0_17"/>
          <p:cNvSpPr txBox="1"/>
          <p:nvPr/>
        </p:nvSpPr>
        <p:spPr>
          <a:xfrm>
            <a:off x="9185225" y="2680350"/>
            <a:ext cx="7651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Gaji</a:t>
            </a:r>
            <a:r>
              <a:rPr lang="en-US" sz="2400">
                <a:solidFill>
                  <a:schemeClr val="dk1"/>
                </a:solidFill>
              </a:rPr>
              <a:t> pelanggan </a:t>
            </a:r>
            <a:r>
              <a:rPr b="1" lang="en-US" sz="2400">
                <a:solidFill>
                  <a:schemeClr val="dk1"/>
                </a:solidFill>
              </a:rPr>
              <a:t>rata-rata $100,090</a:t>
            </a:r>
            <a:r>
              <a:rPr lang="en-US" sz="2400">
                <a:solidFill>
                  <a:schemeClr val="dk1"/>
                </a:solidFill>
              </a:rPr>
              <a:t> dengan </a:t>
            </a:r>
            <a:r>
              <a:rPr b="1" lang="en-US" sz="2400">
                <a:solidFill>
                  <a:schemeClr val="dk1"/>
                </a:solidFill>
              </a:rPr>
              <a:t>gaji terendah $11</a:t>
            </a:r>
            <a:r>
              <a:rPr lang="en-US" sz="2400">
                <a:solidFill>
                  <a:schemeClr val="dk1"/>
                </a:solidFill>
              </a:rPr>
              <a:t> dan </a:t>
            </a:r>
            <a:r>
              <a:rPr b="1" lang="en-US" sz="2400">
                <a:solidFill>
                  <a:schemeClr val="dk1"/>
                </a:solidFill>
              </a:rPr>
              <a:t>tertinggi $199,992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Sebanyak </a:t>
            </a:r>
            <a:r>
              <a:rPr b="1" lang="en-US" sz="2400"/>
              <a:t>71% pelanggan memiliki credit card</a:t>
            </a:r>
            <a:r>
              <a:rPr lang="en-US" sz="2400"/>
              <a:t>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Sebanyak </a:t>
            </a:r>
            <a:r>
              <a:rPr b="1" lang="en-US" sz="2400"/>
              <a:t>20% pelanggan </a:t>
            </a:r>
            <a:r>
              <a:rPr lang="en-US" sz="2400"/>
              <a:t>memilih untuk </a:t>
            </a:r>
            <a:r>
              <a:rPr b="1" lang="en-US" sz="2400"/>
              <a:t>berhenti berlangganan</a:t>
            </a:r>
            <a:r>
              <a:rPr lang="en-US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a8d2ce9f8_0_31"/>
          <p:cNvSpPr txBox="1"/>
          <p:nvPr/>
        </p:nvSpPr>
        <p:spPr>
          <a:xfrm>
            <a:off x="1028700" y="2680350"/>
            <a:ext cx="55041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Dataset ini memiliki </a:t>
            </a:r>
            <a:r>
              <a:rPr b="1" lang="en-US" sz="2400"/>
              <a:t>jumlah data yang besar</a:t>
            </a:r>
            <a:r>
              <a:rPr lang="en-US" sz="2400"/>
              <a:t> dan memiliki ukuran parameter seperti </a:t>
            </a:r>
            <a:r>
              <a:rPr b="1" lang="en-US" sz="2400"/>
              <a:t>mean</a:t>
            </a:r>
            <a:r>
              <a:rPr lang="en-US" sz="2400"/>
              <a:t> dan </a:t>
            </a:r>
            <a:r>
              <a:rPr b="1" lang="en-US" sz="2400"/>
              <a:t>standar deviasi</a:t>
            </a:r>
            <a:r>
              <a:rPr lang="en-US" sz="2400"/>
              <a:t> populasi, serta </a:t>
            </a:r>
            <a:r>
              <a:rPr b="1" lang="en-US" sz="2400"/>
              <a:t>data numerik</a:t>
            </a:r>
            <a:r>
              <a:rPr lang="en-US" sz="2400"/>
              <a:t> yang </a:t>
            </a:r>
            <a:r>
              <a:rPr b="1" lang="en-US" sz="2400"/>
              <a:t>bertipe rasio</a:t>
            </a:r>
            <a:r>
              <a:rPr lang="en-US" sz="2400"/>
              <a:t>. Maka, korelasi yang cocok digunakan adalah </a:t>
            </a:r>
            <a:r>
              <a:rPr b="1" lang="en-US" sz="2400"/>
              <a:t>Korelasi Pearson</a:t>
            </a:r>
            <a:r>
              <a:rPr lang="en-US" sz="2400"/>
              <a:t>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Dari hasil perhitungan korelasi di samping, </a:t>
            </a:r>
            <a:r>
              <a:rPr b="1" lang="en-US" sz="2400"/>
              <a:t>tidak ada kolom-kolom yang memiliki korelasi yang kuat</a:t>
            </a:r>
            <a:r>
              <a:rPr lang="en-US" sz="2400"/>
              <a:t>.</a:t>
            </a:r>
            <a:endParaRPr sz="2400"/>
          </a:p>
        </p:txBody>
      </p:sp>
      <p:grpSp>
        <p:nvGrpSpPr>
          <p:cNvPr id="162" name="Google Shape;162;gea8d2ce9f8_0_31"/>
          <p:cNvGrpSpPr/>
          <p:nvPr/>
        </p:nvGrpSpPr>
        <p:grpSpPr>
          <a:xfrm>
            <a:off x="1028700" y="1028700"/>
            <a:ext cx="15499800" cy="1537765"/>
            <a:chOff x="0" y="0"/>
            <a:chExt cx="20666400" cy="2050353"/>
          </a:xfrm>
        </p:grpSpPr>
        <p:sp>
          <p:nvSpPr>
            <p:cNvPr id="163" name="Google Shape;163;gea8d2ce9f8_0_31"/>
            <p:cNvSpPr txBox="1"/>
            <p:nvPr/>
          </p:nvSpPr>
          <p:spPr>
            <a:xfrm>
              <a:off x="0" y="0"/>
              <a:ext cx="206664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7000">
                  <a:solidFill>
                    <a:srgbClr val="0E2C4B"/>
                  </a:solidFill>
                </a:rPr>
                <a:t>Correlation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ea8d2ce9f8_0_31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" name="Google Shape;165;gea8d2ce9f8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ea8d2ce9f8_0_31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gea8d2ce9f8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775" y="2566475"/>
            <a:ext cx="11270326" cy="72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geeb4f817d7_0_223"/>
          <p:cNvGrpSpPr/>
          <p:nvPr/>
        </p:nvGrpSpPr>
        <p:grpSpPr>
          <a:xfrm>
            <a:off x="1122375" y="4374613"/>
            <a:ext cx="15499800" cy="1537765"/>
            <a:chOff x="0" y="0"/>
            <a:chExt cx="20666400" cy="2050353"/>
          </a:xfrm>
        </p:grpSpPr>
        <p:sp>
          <p:nvSpPr>
            <p:cNvPr id="173" name="Google Shape;173;geeb4f817d7_0_223"/>
            <p:cNvSpPr txBox="1"/>
            <p:nvPr/>
          </p:nvSpPr>
          <p:spPr>
            <a:xfrm>
              <a:off x="0" y="0"/>
              <a:ext cx="206664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7000">
                  <a:solidFill>
                    <a:srgbClr val="0E2C4B"/>
                  </a:solidFill>
                </a:rPr>
                <a:t>Distribution &amp; Comparison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eeb4f817d7_0_223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" name="Google Shape;175;geeb4f817d7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gee6ddd2509_0_262"/>
          <p:cNvGrpSpPr/>
          <p:nvPr/>
        </p:nvGrpSpPr>
        <p:grpSpPr>
          <a:xfrm>
            <a:off x="1028700" y="1028700"/>
            <a:ext cx="15563925" cy="1537765"/>
            <a:chOff x="0" y="0"/>
            <a:chExt cx="20751900" cy="2050353"/>
          </a:xfrm>
        </p:grpSpPr>
        <p:sp>
          <p:nvSpPr>
            <p:cNvPr id="181" name="Google Shape;181;gee6ddd2509_0_262"/>
            <p:cNvSpPr txBox="1"/>
            <p:nvPr/>
          </p:nvSpPr>
          <p:spPr>
            <a:xfrm>
              <a:off x="0" y="0"/>
              <a:ext cx="207519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4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Target: </a:t>
              </a:r>
              <a:r>
                <a:rPr lang="en-US" sz="4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Exited</a:t>
              </a:r>
              <a:r>
                <a:rPr lang="en-US" sz="7000">
                  <a:solidFill>
                    <a:srgbClr val="0E2C4B"/>
                  </a:solidFill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ee6ddd2509_0_262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gee6ddd2509_0_262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ee6ddd2509_0_2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ee6ddd2509_0_262"/>
          <p:cNvSpPr txBox="1"/>
          <p:nvPr/>
        </p:nvSpPr>
        <p:spPr>
          <a:xfrm>
            <a:off x="10448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gee6ddd2509_0_262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gee6ddd2509_0_262"/>
          <p:cNvSpPr txBox="1"/>
          <p:nvPr/>
        </p:nvSpPr>
        <p:spPr>
          <a:xfrm>
            <a:off x="1006725" y="8472375"/>
            <a:ext cx="154998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Jumlah pelanggan yang meninggalkan layanan sekitar 2000 orang, sedangkan yang tetap menggunakan layanan ada sekitar hampir 8000 orang.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gee6ddd2509_0_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0725" y="3030700"/>
            <a:ext cx="7096618" cy="5289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gee6ddd2509_0_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825" y="3030700"/>
            <a:ext cx="8023978" cy="5289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geeb4f817d7_0_19"/>
          <p:cNvGrpSpPr/>
          <p:nvPr/>
        </p:nvGrpSpPr>
        <p:grpSpPr>
          <a:xfrm>
            <a:off x="609600" y="646937"/>
            <a:ext cx="15499800" cy="1919527"/>
            <a:chOff x="-1168400" y="-509017"/>
            <a:chExt cx="20666400" cy="2559370"/>
          </a:xfrm>
        </p:grpSpPr>
        <p:sp>
          <p:nvSpPr>
            <p:cNvPr id="195" name="Google Shape;195;geeb4f817d7_0_19"/>
            <p:cNvSpPr txBox="1"/>
            <p:nvPr/>
          </p:nvSpPr>
          <p:spPr>
            <a:xfrm>
              <a:off x="-1168400" y="-509017"/>
              <a:ext cx="20666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4800">
                  <a:solidFill>
                    <a:srgbClr val="0E2C4B"/>
                  </a:solidFill>
                </a:rPr>
                <a:t>CreditScore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geeb4f817d7_0_19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geeb4f817d7_0_19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eeb4f817d7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eeb4f817d7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1" y="1475226"/>
            <a:ext cx="6106625" cy="404562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geeb4f817d7_0_19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geeb4f817d7_0_19"/>
          <p:cNvSpPr txBox="1"/>
          <p:nvPr/>
        </p:nvSpPr>
        <p:spPr>
          <a:xfrm>
            <a:off x="12118225" y="1873800"/>
            <a:ext cx="58689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Secara umum data tersebar dan berkumpul di nilai Credit Score 600-700. Namun terdapat beberapa data yang jumlahnya sangat sedikit dibawah nilai 400. Terdapat beberapa outlier di bawah nilai 400.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geeb4f817d7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100" y="1475226"/>
            <a:ext cx="5453333" cy="4045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geeb4f817d7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700" y="5597050"/>
            <a:ext cx="9119324" cy="4595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geeb4f817d7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62225" y="5597047"/>
            <a:ext cx="8728683" cy="4595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geeb4f817d7_0_47"/>
          <p:cNvGrpSpPr/>
          <p:nvPr/>
        </p:nvGrpSpPr>
        <p:grpSpPr>
          <a:xfrm>
            <a:off x="609600" y="646937"/>
            <a:ext cx="15499800" cy="1919527"/>
            <a:chOff x="-1168400" y="-509017"/>
            <a:chExt cx="20666400" cy="2559370"/>
          </a:xfrm>
        </p:grpSpPr>
        <p:sp>
          <p:nvSpPr>
            <p:cNvPr id="210" name="Google Shape;210;geeb4f817d7_0_47"/>
            <p:cNvSpPr txBox="1"/>
            <p:nvPr/>
          </p:nvSpPr>
          <p:spPr>
            <a:xfrm>
              <a:off x="-1168400" y="-509017"/>
              <a:ext cx="20666400" cy="98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0"/>
                <a:buFont typeface="Arial"/>
                <a:buNone/>
              </a:pPr>
              <a:r>
                <a:rPr lang="en-US" sz="4800">
                  <a:solidFill>
                    <a:srgbClr val="0E2C4B"/>
                  </a:solidFill>
                </a:rPr>
                <a:t>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eeb4f817d7_0_47"/>
            <p:cNvSpPr txBox="1"/>
            <p:nvPr/>
          </p:nvSpPr>
          <p:spPr>
            <a:xfrm>
              <a:off x="0" y="1762953"/>
              <a:ext cx="16113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geeb4f817d7_0_47"/>
          <p:cNvSpPr txBox="1"/>
          <p:nvPr/>
        </p:nvSpPr>
        <p:spPr>
          <a:xfrm>
            <a:off x="1389925" y="6961567"/>
            <a:ext cx="431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geeb4f817d7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eeb4f817d7_0_47"/>
          <p:cNvSpPr txBox="1"/>
          <p:nvPr/>
        </p:nvSpPr>
        <p:spPr>
          <a:xfrm>
            <a:off x="9560725" y="2680350"/>
            <a:ext cx="25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geeb4f817d7_0_47"/>
          <p:cNvSpPr txBox="1"/>
          <p:nvPr/>
        </p:nvSpPr>
        <p:spPr>
          <a:xfrm>
            <a:off x="12118225" y="1918325"/>
            <a:ext cx="5887200" cy="21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boto"/>
                <a:ea typeface="Roboto"/>
                <a:cs typeface="Roboto"/>
                <a:sym typeface="Roboto"/>
              </a:rPr>
              <a:t>Rentang usia pelanggan cukup beragam, namun kebanyakan di rentang usia sekitar 30-45 tahun. Terlihat pada boxplot, bahwa terdapat banyak outlier yang berusia &gt; 60 tahun.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geeb4f817d7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850" y="1471175"/>
            <a:ext cx="6163200" cy="412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geeb4f817d7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6050" y="1471175"/>
            <a:ext cx="5509637" cy="4125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geeb4f817d7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838" y="5597050"/>
            <a:ext cx="9042875" cy="465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geeb4f817d7_0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32113" y="5597050"/>
            <a:ext cx="8850611" cy="465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